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61"/>
  </p:notesMasterIdLst>
  <p:sldIdLst>
    <p:sldId id="256" r:id="rId3"/>
    <p:sldId id="292" r:id="rId4"/>
    <p:sldId id="293" r:id="rId5"/>
    <p:sldId id="294" r:id="rId6"/>
    <p:sldId id="295" r:id="rId7"/>
    <p:sldId id="317" r:id="rId8"/>
    <p:sldId id="318" r:id="rId9"/>
    <p:sldId id="326" r:id="rId10"/>
    <p:sldId id="324" r:id="rId11"/>
    <p:sldId id="310" r:id="rId12"/>
    <p:sldId id="311" r:id="rId13"/>
    <p:sldId id="320" r:id="rId14"/>
    <p:sldId id="321" r:id="rId15"/>
    <p:sldId id="322" r:id="rId16"/>
    <p:sldId id="323" r:id="rId17"/>
    <p:sldId id="327" r:id="rId18"/>
    <p:sldId id="334" r:id="rId19"/>
    <p:sldId id="297" r:id="rId20"/>
    <p:sldId id="298" r:id="rId21"/>
    <p:sldId id="299" r:id="rId22"/>
    <p:sldId id="300" r:id="rId23"/>
    <p:sldId id="301" r:id="rId24"/>
    <p:sldId id="302" r:id="rId25"/>
    <p:sldId id="328" r:id="rId26"/>
    <p:sldId id="313" r:id="rId27"/>
    <p:sldId id="314" r:id="rId28"/>
    <p:sldId id="315" r:id="rId29"/>
    <p:sldId id="278" r:id="rId30"/>
    <p:sldId id="279" r:id="rId31"/>
    <p:sldId id="280" r:id="rId32"/>
    <p:sldId id="281" r:id="rId33"/>
    <p:sldId id="282" r:id="rId34"/>
    <p:sldId id="329" r:id="rId35"/>
    <p:sldId id="330" r:id="rId36"/>
    <p:sldId id="331" r:id="rId37"/>
    <p:sldId id="332" r:id="rId38"/>
    <p:sldId id="333" r:id="rId39"/>
    <p:sldId id="335" r:id="rId40"/>
    <p:sldId id="336" r:id="rId41"/>
    <p:sldId id="343" r:id="rId42"/>
    <p:sldId id="344" r:id="rId43"/>
    <p:sldId id="337" r:id="rId44"/>
    <p:sldId id="338" r:id="rId45"/>
    <p:sldId id="339" r:id="rId46"/>
    <p:sldId id="340" r:id="rId47"/>
    <p:sldId id="341" r:id="rId48"/>
    <p:sldId id="342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</p:sldIdLst>
  <p:sldSz cx="9144000" cy="5143500" type="screen16x9"/>
  <p:notesSz cx="6858000" cy="9144000"/>
  <p:embeddedFontLst>
    <p:embeddedFont>
      <p:font typeface="Helvetica Neue" charset="0"/>
      <p:regular r:id="rId62"/>
      <p:bold r:id="rId63"/>
      <p:italic r:id="rId64"/>
      <p:boldItalic r:id="rId65"/>
    </p:embeddedFont>
    <p:embeddedFont>
      <p:font typeface="微軟正黑體" pitchFamily="34" charset="-120"/>
      <p:regular r:id="rId66"/>
      <p:bold r:id="rId67"/>
    </p:embeddedFont>
    <p:embeddedFont>
      <p:font typeface="Gill Sans" charset="0"/>
      <p:regular r:id="rId68"/>
      <p:bold r:id="rId69"/>
    </p:embeddedFont>
    <p:embeddedFont>
      <p:font typeface="Helvetica Neue Light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3CE9EC6-9A32-4AC2-AFA3-ABCAA7ABF99D}">
  <a:tblStyle styleId="{E3CE9EC6-9A32-4AC2-AFA3-ABCAA7ABF99D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55" autoAdjust="0"/>
  </p:normalViewPr>
  <p:slideViewPr>
    <p:cSldViewPr>
      <p:cViewPr varScale="1">
        <p:scale>
          <a:sx n="84" d="100"/>
          <a:sy n="84" d="100"/>
        </p:scale>
        <p:origin x="-594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dd75c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27bdd75c6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7bdd75c6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7bdd75c6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7bdd75c6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7bdd75c6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Neural Network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14916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由多個神經元，互相連接組成的網路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627571">
            <a:off x="3307928" y="2203278"/>
            <a:ext cx="1800200" cy="171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4196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27" y="2139702"/>
            <a:ext cx="75243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Neural network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656" y="1419622"/>
            <a:ext cx="64087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又稱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Artificial Neural Network(ANN)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，類神經網路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人工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神經網路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模仿生物大腦結構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數學或計算模型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對函數取估計或近似值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由大量神經元互相連接組成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用外部的資料改變內部結構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為一自適應系統，即具備學習能力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近幾年已放棄模擬生物學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使用統計和訊號處理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方法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Structure of a deep </a:t>
            </a:r>
            <a:r>
              <a:rPr lang="en-US" altLang="zh-TW" dirty="0" err="1" smtClean="0"/>
              <a:t>nn</a:t>
            </a:r>
            <a:r>
              <a:rPr lang="en-US" altLang="zh-TW" dirty="0" smtClean="0"/>
              <a:t> or</a:t>
            </a:r>
            <a:br>
              <a:rPr lang="en-US" altLang="zh-TW" dirty="0" smtClean="0"/>
            </a:br>
            <a:r>
              <a:rPr lang="en-US" altLang="zh-TW" dirty="0" smtClean="0"/>
              <a:t>feed-forward neural network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1419622"/>
            <a:ext cx="6189663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多重感知器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Multi-layer 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(MLP)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851670"/>
            <a:ext cx="69765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995686"/>
            <a:ext cx="286323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779662"/>
            <a:ext cx="248487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752" y="1347614"/>
            <a:ext cx="47488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635646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336383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923678"/>
            <a:ext cx="61926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1707654"/>
            <a:ext cx="53285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單個神經細胞可被視為一種只有兩種狀態的機器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啟動時為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TRUE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未啟動為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FALSE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狀態取決於來自其它神經細胞的信號量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抑制或增強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有一個門檻值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信號量超過門檻值則啟動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未超過則不啟動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啟動後，則把這個值再傳給下一個神經細胞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 descr="C:\Users\joshhu\Desktop\1280px-Complete_neuron_cell_diagram_zh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779662"/>
            <a:ext cx="2673036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635646"/>
            <a:ext cx="6192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有捷運的場地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(w3=4)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2+5+4 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陰天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台大巨蛋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1+5+5=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下大雨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在綠島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(w3=-50)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49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颱風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(w1=-50)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b="1" dirty="0" err="1" smtClean="0">
                <a:latin typeface="微軟正黑體" pitchFamily="34" charset="-120"/>
                <a:ea typeface="微軟正黑體" pitchFamily="34" charset="-120"/>
              </a:rPr>
              <a:t>isis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基地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(w3=-200)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-150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當然不去！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363838"/>
            <a:ext cx="6624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讓輸出值介於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之間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有微小改變時，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output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也是微小改變。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整個網路因此具備有學習能力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讓這個世界不要這麼絕對，有點機率的味道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491630"/>
            <a:ext cx="3447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2211710"/>
            <a:ext cx="357496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283718"/>
            <a:ext cx="41571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1419622"/>
            <a:ext cx="5112568" cy="325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067694"/>
            <a:ext cx="57277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6"/>
            <a:ext cx="4782393" cy="3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15408" y="1779662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a1-an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或稱之為傳遞函數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7"/>
            <a:ext cx="28390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851670"/>
            <a:ext cx="3460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 rot="1895223">
            <a:off x="3750752" y="2056102"/>
            <a:ext cx="14119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506538"/>
            <a:ext cx="7554228" cy="293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647" y="1923678"/>
            <a:ext cx="1042653" cy="97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5791" y="1923678"/>
            <a:ext cx="1051467" cy="100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8825" y="1923678"/>
            <a:ext cx="1062550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4795" y="1923678"/>
            <a:ext cx="114230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863503" y="293179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Single pixel</a:t>
            </a:r>
            <a:endParaRPr lang="zh-TW" altLang="en-US" sz="10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113" y="1923678"/>
            <a:ext cx="110323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367181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Lines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96795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Shapes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36111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Objects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3225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Face</a:t>
            </a:r>
            <a:endParaRPr lang="zh-TW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9527" y="3219822"/>
            <a:ext cx="75243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244767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Pixels</a:t>
            </a:r>
            <a:endParaRPr lang="zh-TW" altLang="en-US" sz="1000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3504" y="1923677"/>
            <a:ext cx="1008111" cy="99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如同小朋友學習一樣，不斷提供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有標記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的資料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狗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再給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張貓的照片，資料集就是照片，標記就是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貓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小朋友就會在腦中的神經元建立模型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給不屬於上列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張的新照片，大人知道是什麼，小孩不知道，請小孩說出答案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小孩的腦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一張新的照片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張照片給小孩看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電腦程式的類神經網路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張照片丟給模型學習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但電腦程式要怎麼學？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小孩怎麼學？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768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0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機器怎麼學？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563638"/>
            <a:ext cx="70567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將資料分成訓練集，驗證集，驗證集是模型沒看過的資料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訓練完一個階段之後，把驗證集套入模型看準確率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看是否隨著參數改變時，驗證集的準確率提高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當驗證集的準確率收歛之後，模型可能無法再精確時，則訓練完成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模型有進步，就表示有學到東西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Pytorch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定義深度網路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4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手寫辨識系統</a:t>
            </a:r>
            <a:r>
              <a:rPr lang="en-US" altLang="zh-TW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MNIST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1563638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MNIST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75606"/>
            <a:ext cx="79208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人工智慧的實驗資料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0-9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手寫數字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28 x 28 grayscale image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60,000 </a:t>
            </a:r>
            <a:r>
              <a:rPr lang="en-US" altLang="zh-TW" sz="2400" dirty="0" smtClean="0"/>
              <a:t>training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10,000 test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With </a:t>
            </a:r>
            <a:r>
              <a:rPr lang="en-US" altLang="zh-TW" sz="2400" dirty="0" smtClean="0"/>
              <a:t>labeled 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Very old-school format to download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Most of the frameworks include </a:t>
            </a:r>
            <a:r>
              <a:rPr lang="en-US" altLang="zh-TW" sz="2400" dirty="0" smtClean="0"/>
              <a:t>it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我們設計一個神經網路，可以辨識手寫數字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Hand-written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digits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563638"/>
            <a:ext cx="6796087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id="242" name="Google Shape;242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pic>
        <p:nvPicPr>
          <p:cNvPr id="567" name="Google Shape;567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zh-TW" altLang="en-US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灰階單</a:t>
            </a:r>
            <a:r>
              <a:rPr lang="en-US" altLang="zh-TW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channel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/>
          </a:p>
        </p:txBody>
      </p:sp>
      <p:pic>
        <p:nvPicPr>
          <p:cNvPr id="569" name="Google Shape;569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id="575" name="Google Shape;575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id="582" name="Google Shape;582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3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id="585" name="Google Shape;585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id="587" name="Google Shape;587;p76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id="596" name="Google Shape;596;p7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7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3" name="Google Shape;603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id="607" name="Google Shape;607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3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id="617" name="Google Shape;617;p78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Google Shape;620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" name="Google Shape;621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2" name="Google Shape;622;p78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" name="Google Shape;62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id="626" name="Google Shape;626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id="629" name="Google Shape;629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id="631" name="Google Shape;631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id="633" name="Google Shape;63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lang="en" sz="1200" b="1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41;p79"/>
          <p:cNvGrpSpPr/>
          <p:nvPr/>
        </p:nvGrpSpPr>
        <p:grpSpPr>
          <a:xfrm>
            <a:off x="1331640" y="1923678"/>
            <a:ext cx="6336704" cy="2376264"/>
            <a:chOff x="0" y="0"/>
            <a:chExt cx="14163006" cy="4255454"/>
          </a:xfrm>
        </p:grpSpPr>
        <p:pic>
          <p:nvPicPr>
            <p:cNvPr id="642" name="Google Shape;642;p7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79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weights and biases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1203598"/>
            <a:ext cx="3744416" cy="373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graidents to calculate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203598"/>
            <a:ext cx="5112568" cy="3401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27560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83768" y="35798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神經元的功能是求得輸入向量與權向量的內積後，經一個非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線性啟動函數得到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一個純量結果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635646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sym typeface="Helvetica Neue"/>
              </a:rPr>
              <a:t>訓練神經網路技巧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使用這些技巧的目的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779662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加快達到訓練效果的時間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提高模型的準確度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Inference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的速度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變更整個網路架構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換一組新的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針對訓練資料集的變更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網路參數的調整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GPU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變更整個網路架構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變換一種大架構，如把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svm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nn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變換不同的模型，如把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resnet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densnet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Dropout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模型的參數量會影響很多地方：訓練時間、記憶體的使用、硬體的使用、佈署、參考的時間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lvl="2" indent="-539750">
              <a:buFont typeface="+mj-lt"/>
              <a:buAutoNum type="arabicPeriod"/>
            </a:pP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03598"/>
            <a:ext cx="79208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獲得更多做分佈更平均的訓練資料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權重及偏置值的初始化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augmentation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資料集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train,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val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test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比例的改變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CV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調整資料集的圖型特值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變換資料集的顏色空間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balancing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Generative model(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autoencoders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GAN)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批次大小的調整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輪數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Early Stopping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網路參數調整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Batch 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activation function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主要是避免梯度消失及膨脹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Softmax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損失函數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Mse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bce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cce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L2 regularization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L1, L2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lamda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主要的目的是防止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，讓損失函數更平滑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學習率的調整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Hessian, LBFG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Momentum-based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Adagrad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RMSProp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ADAM, momentum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Scheduled learning rates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啟動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激活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傳遞函數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把輸出結果值轉換到一個期望的範圍值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通常表示這個神經元啟動的「可能性」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最常用的是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(sigmoid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不同的啟動函數造就不同性質的神經元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25263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的期望特色</a:t>
            </a: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非線性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連續可微分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單一性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215900"/>
            <a:ext cx="793115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neural network?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4370</TotalTime>
  <Words>4064</Words>
  <Application>Microsoft Office PowerPoint</Application>
  <PresentationFormat>如螢幕大小 (16:9)</PresentationFormat>
  <Paragraphs>716</Paragraphs>
  <Slides>58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58</vt:i4>
      </vt:variant>
    </vt:vector>
  </HeadingPairs>
  <TitlesOfParts>
    <vt:vector size="67" baseType="lpstr">
      <vt:lpstr>Arial</vt:lpstr>
      <vt:lpstr>新細明體</vt:lpstr>
      <vt:lpstr>Helvetica Neue</vt:lpstr>
      <vt:lpstr>微軟正黑體</vt:lpstr>
      <vt:lpstr>Gill Sans</vt:lpstr>
      <vt:lpstr>Wingdings</vt:lpstr>
      <vt:lpstr>Helvetica Neue Light</vt:lpstr>
      <vt:lpstr>Simple Light</vt:lpstr>
      <vt:lpstr>White</vt:lpstr>
      <vt:lpstr>投影片 1</vt:lpstr>
      <vt:lpstr>神經細胞</vt:lpstr>
      <vt:lpstr>模擬神經細胞</vt:lpstr>
      <vt:lpstr>模擬神經細胞</vt:lpstr>
      <vt:lpstr>神經元(模擬神經細胞)</vt:lpstr>
      <vt:lpstr>Activation Function (啟動/激活/傳遞函數)</vt:lpstr>
      <vt:lpstr>Activation Function的期望特色 </vt:lpstr>
      <vt:lpstr>投影片 8</vt:lpstr>
      <vt:lpstr>投影片 9</vt:lpstr>
      <vt:lpstr>類神經網路(Neural Network)</vt:lpstr>
      <vt:lpstr>類神經網路(Neural Network)</vt:lpstr>
      <vt:lpstr>Neural network</vt:lpstr>
      <vt:lpstr>Structure of a deep nn or feed-forward neural network</vt:lpstr>
      <vt:lpstr>多重感知器Multi-layer Perceptrons (MLP)</vt:lpstr>
      <vt:lpstr>For every neuron</vt:lpstr>
      <vt:lpstr>For every neuron</vt:lpstr>
      <vt:lpstr>For every neuron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S型神經元(Sigmoid Neuron)</vt:lpstr>
      <vt:lpstr>S型神經元(Sigmoid Neuron)</vt:lpstr>
      <vt:lpstr>S型神經元(Sigmoid Neuron)</vt:lpstr>
      <vt:lpstr>Toward Deep Learning Face recognization</vt:lpstr>
      <vt:lpstr>Toward Deep Learning Face recognization</vt:lpstr>
      <vt:lpstr>Toward Deep Learning Face recognization</vt:lpstr>
      <vt:lpstr>Toward Deep Learning Layers to represent features</vt:lpstr>
      <vt:lpstr>Toward Deep Learning Layers to represent features</vt:lpstr>
      <vt:lpstr>監督式學習(Supervised Learning)</vt:lpstr>
      <vt:lpstr>監督式學習(Supervised Learning)</vt:lpstr>
      <vt:lpstr>監督式學習(Supervised Learning)</vt:lpstr>
      <vt:lpstr>小孩怎麼學？</vt:lpstr>
      <vt:lpstr>機器怎麼學？</vt:lpstr>
      <vt:lpstr>Pytorch定義深度網路</vt:lpstr>
      <vt:lpstr>投影片 39</vt:lpstr>
      <vt:lpstr>MNIST資料集</vt:lpstr>
      <vt:lpstr>Hand-written digits</vt:lpstr>
      <vt:lpstr>MNIST: 10 labels</vt:lpstr>
      <vt:lpstr>MNIST input</vt:lpstr>
      <vt:lpstr>MNIST Network</vt:lpstr>
      <vt:lpstr>MNIST Network</vt:lpstr>
      <vt:lpstr>MNIST Network</vt:lpstr>
      <vt:lpstr>MNIST Network</vt:lpstr>
      <vt:lpstr>So many weights and biases</vt:lpstr>
      <vt:lpstr>So many graidents to calculate</vt:lpstr>
      <vt:lpstr>投影片 50</vt:lpstr>
      <vt:lpstr>使用這些技巧的目的</vt:lpstr>
      <vt:lpstr>使用這些技巧的對象</vt:lpstr>
      <vt:lpstr>變更整個網路架構</vt:lpstr>
      <vt:lpstr>變更資料集</vt:lpstr>
      <vt:lpstr>針對訓練參數的調整</vt:lpstr>
      <vt:lpstr>網路參數調整</vt:lpstr>
      <vt:lpstr>損失函數</vt:lpstr>
      <vt:lpstr>最佳化方法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265</cp:revision>
  <dcterms:modified xsi:type="dcterms:W3CDTF">2019-10-01T15:35:36Z</dcterms:modified>
</cp:coreProperties>
</file>